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94" r:id="rId3"/>
    <p:sldId id="299" r:id="rId4"/>
    <p:sldId id="296" r:id="rId5"/>
    <p:sldId id="300" r:id="rId6"/>
    <p:sldId id="305" r:id="rId7"/>
    <p:sldId id="304" r:id="rId8"/>
    <p:sldId id="303" r:id="rId9"/>
    <p:sldId id="308" r:id="rId10"/>
    <p:sldId id="309" r:id="rId11"/>
    <p:sldId id="297" r:id="rId12"/>
    <p:sldId id="310" r:id="rId13"/>
    <p:sldId id="311" r:id="rId14"/>
    <p:sldId id="301" r:id="rId15"/>
    <p:sldId id="306" r:id="rId16"/>
    <p:sldId id="298" r:id="rId17"/>
    <p:sldId id="257" r:id="rId18"/>
    <p:sldId id="293" r:id="rId19"/>
    <p:sldId id="307" r:id="rId20"/>
    <p:sldId id="302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411"/>
    <p:restoredTop sz="84054"/>
  </p:normalViewPr>
  <p:slideViewPr>
    <p:cSldViewPr snapToGrid="0">
      <p:cViewPr varScale="1">
        <p:scale>
          <a:sx n="78" d="100"/>
          <a:sy n="78" d="100"/>
        </p:scale>
        <p:origin x="58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607ABD-9BFA-4341-85EB-854238C078B1}" type="datetimeFigureOut">
              <a:rPr lang="en-US" smtClean="0"/>
              <a:t>8/21/23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15F383-4A9E-2149-A952-B5563948ACD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43378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879B76-5477-1912-B724-14F0B0A0B0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3F71FD-14A3-4752-04E0-DC9E23BF34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9F9672-50DC-E892-66F4-7610E640ED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60C95-0472-DE44-8980-673BD05BB60F}" type="datetimeFigureOut">
              <a:rPr lang="en-US" smtClean="0"/>
              <a:t>8/21/23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E3106D-1680-5465-7FB2-91E16272BF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70106F-4A9A-8F99-EBA3-799B9B97D6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31EA06-B607-8F4C-BF44-DD6FFB7234D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62573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89BDF5-43F0-8256-A403-E3981FF713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92EBEB-AAF6-386E-080F-10F08F6B7B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B9B77D-58A3-CF4A-BD1C-B0892CA292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60C95-0472-DE44-8980-673BD05BB60F}" type="datetimeFigureOut">
              <a:rPr lang="en-US" smtClean="0"/>
              <a:t>8/21/23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0A2F9D-B16A-8084-C721-6A3F0BCC21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C0C52C-F2B0-86C6-3AFE-58F57387E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31EA06-B607-8F4C-BF44-DD6FFB7234D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15395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19132BD-6941-28C2-6766-C8093B712A6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2BD6D76-8F96-669B-FA62-EAECF49434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23DBEF-41E6-61D6-DAB3-3D96017C18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60C95-0472-DE44-8980-673BD05BB60F}" type="datetimeFigureOut">
              <a:rPr lang="en-US" smtClean="0"/>
              <a:t>8/21/23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2148BF-C97E-5F54-9364-8092750465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952958-34E2-74B2-B5C5-4D980CDEF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31EA06-B607-8F4C-BF44-DD6FFB7234D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59134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600" y="273600"/>
            <a:ext cx="1097232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09600" y="1604520"/>
            <a:ext cx="1097232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034163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DD067-DFC9-4135-79F0-9427BEC91F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1325563"/>
          </a:xfrm>
        </p:spPr>
        <p:txBody>
          <a:bodyPr/>
          <a:lstStyle>
            <a:lvl1pPr algn="ctr">
              <a:defRPr sz="6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49B786-3CF9-D4B2-6271-FEFA65CFF7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485900"/>
            <a:ext cx="11750040" cy="5353845"/>
          </a:xfrm>
        </p:spPr>
        <p:txBody>
          <a:bodyPr>
            <a:normAutofit/>
          </a:bodyPr>
          <a:lstStyle>
            <a:lvl1pPr>
              <a:spcAft>
                <a:spcPts val="1200"/>
              </a:spcAft>
              <a:defRPr sz="36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spcAft>
                <a:spcPts val="1200"/>
              </a:spcAft>
              <a:defRPr sz="2800"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spcAft>
                <a:spcPts val="1200"/>
              </a:spcAft>
              <a:defRPr sz="2800"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spcAft>
                <a:spcPts val="1200"/>
              </a:spcAft>
              <a:defRPr sz="2800"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spcAft>
                <a:spcPts val="1200"/>
              </a:spcAft>
              <a:defRPr sz="2800"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985729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6183BA-D04B-E17F-897C-0AFDF7394F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75B01D-1485-D430-A475-125F060845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9D0689-5DE1-2671-AC48-1DC9EBDD0F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60C95-0472-DE44-8980-673BD05BB60F}" type="datetimeFigureOut">
              <a:rPr lang="en-US" smtClean="0"/>
              <a:t>8/21/23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6981E3-FD00-A4AD-7366-FE8835716A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8DDC9B-D27F-D679-C090-F8E7BACDC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31EA06-B607-8F4C-BF44-DD6FFB7234D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416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996F99-C47D-5532-C813-BC2A3C1B2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8B08FD-173F-68A4-18AC-F35DD109E4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E34867-1A52-27D2-9F46-9A5FF3498D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32973B-D2FF-F656-2F70-610EA84762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60C95-0472-DE44-8980-673BD05BB60F}" type="datetimeFigureOut">
              <a:rPr lang="en-US" smtClean="0"/>
              <a:t>8/21/23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012C67-84DF-273E-07EE-5A764BCDE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0E20B5-29CB-A26F-0E40-9FE7AD26A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31EA06-B607-8F4C-BF44-DD6FFB7234D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8817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81D23-6712-A618-04D7-8CBB4BEF07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E5B38C-57F6-3682-DE98-6F7BE9C3C1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4A7A85-420C-F530-F802-FEE5BC8220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461E796-631D-7BFF-E7E7-64DFB1B288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8ADAF53-887D-E654-4165-DDBF2A860DE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A76477-1892-B1AE-67FE-C7D76FED4E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60C95-0472-DE44-8980-673BD05BB60F}" type="datetimeFigureOut">
              <a:rPr lang="en-US" smtClean="0"/>
              <a:t>8/21/23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33F2307-CCF9-5578-79D1-D5B45A1790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3AD1ED4-1BC1-BEAD-8F4B-57899A205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31EA06-B607-8F4C-BF44-DD6FFB7234D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56571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86EE3-C86E-851A-0A79-407ADCD5F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77C3807-1DD7-4141-91DC-14270E14B4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60C95-0472-DE44-8980-673BD05BB60F}" type="datetimeFigureOut">
              <a:rPr lang="en-US" smtClean="0"/>
              <a:t>8/21/23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8B516F-2686-B396-8DE0-8C41FA3CE1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C4156E-664A-C054-9F1E-E687FB510A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31EA06-B607-8F4C-BF44-DD6FFB7234D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63310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725BB4B-F64E-C232-07C6-42E4FAAE95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60C95-0472-DE44-8980-673BD05BB60F}" type="datetimeFigureOut">
              <a:rPr lang="en-US" smtClean="0"/>
              <a:t>8/21/23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9FF5DCE-AE60-F7B9-9F17-D47912B456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0C3955-483C-CABB-E7BD-8B72E8497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31EA06-B607-8F4C-BF44-DD6FFB7234D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61955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1DD5D4-8D19-59B4-877C-0A8E874F0C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186B4A-F00D-C841-DD11-175C2C4C49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AE3B2E2-D1A7-C37D-701E-808CED160B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FDAF8B-8BEF-9C6E-B8FB-B8EC35A2EA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60C95-0472-DE44-8980-673BD05BB60F}" type="datetimeFigureOut">
              <a:rPr lang="en-US" smtClean="0"/>
              <a:t>8/21/23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DB5466-9B0F-0205-43DC-9C0FAEDF27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B27446-4D58-1661-FCD7-02199B8792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31EA06-B607-8F4C-BF44-DD6FFB7234D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87240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A6A83C-A7B8-8025-3864-3D582A50DC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6A53693-6B96-0EC4-C03E-7C2C5837D11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90B449-6251-2EC5-25D2-D96CFA903F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F3FD56-6240-76ED-482A-BBE5B32C05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60C95-0472-DE44-8980-673BD05BB60F}" type="datetimeFigureOut">
              <a:rPr lang="en-US" smtClean="0"/>
              <a:t>8/21/23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539926-4DD4-1D39-5754-C2A74EC2E3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224F8B-9A32-D985-8D1F-D4A2E98064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31EA06-B607-8F4C-BF44-DD6FFB7234D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64671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E70175C-CA22-AB9F-E987-6E04B94BB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AEF36-B15E-C3B1-E7A8-12742413CA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96B54F-274F-A05C-5EA5-21F09D87D0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F60C95-0472-DE44-8980-673BD05BB60F}" type="datetimeFigureOut">
              <a:rPr lang="en-US" smtClean="0"/>
              <a:t>8/21/23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C66B5B-7206-2246-F3A8-C71E22ED8D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6FDA53-25B6-6875-7BDC-0790FFCE1A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31EA06-B607-8F4C-BF44-DD6FFB7234D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40909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ublichealthontario.ca/-/media/Documents/nCoV/epi/2021/06/covid-19-weekly-epi-summary-report-may-29.pdf?rev=1a5e6f53aefb4da1b8271b80fa6ac09f&amp;sc_lang=en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gif"/><Relationship Id="rId5" Type="http://schemas.openxmlformats.org/officeDocument/2006/relationships/image" Target="../media/image4.jpeg"/><Relationship Id="rId4" Type="http://schemas.openxmlformats.org/officeDocument/2006/relationships/image" Target="../media/image3.em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96AA3-A4F8-6D0B-B432-433D107C86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8783" y="1122363"/>
            <a:ext cx="11993217" cy="2387600"/>
          </a:xfrm>
        </p:spPr>
        <p:txBody>
          <a:bodyPr>
            <a:normAutofit/>
          </a:bodyPr>
          <a:lstStyle/>
          <a:p>
            <a:r>
              <a:rPr lang="en-US" sz="7200" b="1" dirty="0">
                <a:latin typeface="+mn-lt"/>
              </a:rPr>
              <a:t>Why “ecological forecasting”?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9AFAACE-D6AE-D24B-8083-690CFD3E89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2133599"/>
          </a:xfrm>
        </p:spPr>
        <p:txBody>
          <a:bodyPr>
            <a:noAutofit/>
          </a:bodyPr>
          <a:lstStyle/>
          <a:p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Amy Hurford</a:t>
            </a:r>
          </a:p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Memorial University</a:t>
            </a:r>
          </a:p>
        </p:txBody>
      </p:sp>
    </p:spTree>
    <p:extLst>
      <p:ext uri="{BB962C8B-B14F-4D97-AF65-F5344CB8AC3E}">
        <p14:creationId xmlns:p14="http://schemas.microsoft.com/office/powerpoint/2010/main" val="19078407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EB067F-F1B7-6499-2908-34C68178C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parameterization approach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558E6D5-E865-C1B7-D6C7-F0B679ABDE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619"/>
          <a:stretch/>
        </p:blipFill>
        <p:spPr bwMode="auto">
          <a:xfrm>
            <a:off x="2078945" y="1049903"/>
            <a:ext cx="7734832" cy="5420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D1CF62D-E85A-7980-503C-0F0F1A9908EB}"/>
              </a:ext>
            </a:extLst>
          </p:cNvPr>
          <p:cNvSpPr txBox="1"/>
          <p:nvPr/>
        </p:nvSpPr>
        <p:spPr>
          <a:xfrm>
            <a:off x="291547" y="6470413"/>
            <a:ext cx="8552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Hurford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et al. 2023. Pandemic modelling for regions implementing an elimination strategy</a:t>
            </a:r>
          </a:p>
        </p:txBody>
      </p:sp>
    </p:spTree>
    <p:extLst>
      <p:ext uri="{BB962C8B-B14F-4D97-AF65-F5344CB8AC3E}">
        <p14:creationId xmlns:p14="http://schemas.microsoft.com/office/powerpoint/2010/main" val="29367430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8659C5-08ED-6968-B50F-BABE2F8963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2317" y="1472648"/>
            <a:ext cx="10227365" cy="5126935"/>
          </a:xfrm>
        </p:spPr>
        <p:txBody>
          <a:bodyPr/>
          <a:lstStyle/>
          <a:p>
            <a:r>
              <a:rPr lang="en-US" dirty="0"/>
              <a:t>Search the literature for 1 value or average</a:t>
            </a:r>
          </a:p>
          <a:p>
            <a:pPr lvl="1"/>
            <a:r>
              <a:rPr lang="en-US" dirty="0"/>
              <a:t>Not rigorous</a:t>
            </a:r>
          </a:p>
          <a:p>
            <a:r>
              <a:rPr lang="en-US" dirty="0"/>
              <a:t>No or limited treatment of uncertainty in forecasts</a:t>
            </a:r>
          </a:p>
          <a:p>
            <a:pPr lvl="1"/>
            <a:r>
              <a:rPr lang="en-US" dirty="0"/>
              <a:t>Some error sources overlooked, falsely confident predictions</a:t>
            </a:r>
          </a:p>
          <a:p>
            <a:r>
              <a:rPr lang="en-US" dirty="0"/>
              <a:t>Does not fit data</a:t>
            </a:r>
          </a:p>
          <a:p>
            <a:r>
              <a:rPr lang="en-US" dirty="0"/>
              <a:t>Disconnected from statistics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6749F85-F1EF-83E2-55B0-AC2B75813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parameterization approach</a:t>
            </a:r>
          </a:p>
        </p:txBody>
      </p:sp>
    </p:spTree>
    <p:extLst>
      <p:ext uri="{BB962C8B-B14F-4D97-AF65-F5344CB8AC3E}">
        <p14:creationId xmlns:p14="http://schemas.microsoft.com/office/powerpoint/2010/main" val="16584929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D3A03F-6FD8-63C3-28CA-5AB5164734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Sensitivity analysis</a:t>
            </a:r>
          </a:p>
        </p:txBody>
      </p:sp>
    </p:spTree>
    <p:extLst>
      <p:ext uri="{BB962C8B-B14F-4D97-AF65-F5344CB8AC3E}">
        <p14:creationId xmlns:p14="http://schemas.microsoft.com/office/powerpoint/2010/main" val="31754198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D3A03F-6FD8-63C3-28CA-5AB5164734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Sensitivity analysis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01C91F-51C8-AEEC-E37A-B5FDBE5C0A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5107" y="1132115"/>
            <a:ext cx="7772400" cy="50077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69DE4DB-C584-E0D9-7BA6-05A982BB2A8F}"/>
              </a:ext>
            </a:extLst>
          </p:cNvPr>
          <p:cNvSpPr txBox="1"/>
          <p:nvPr/>
        </p:nvSpPr>
        <p:spPr>
          <a:xfrm>
            <a:off x="1855107" y="6337001"/>
            <a:ext cx="83175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www.cbc.ca</a:t>
            </a:r>
            <a:r>
              <a:rPr lang="en-US" dirty="0"/>
              <a:t>/news/</a:t>
            </a:r>
            <a:r>
              <a:rPr lang="en-US" dirty="0" err="1"/>
              <a:t>canada</a:t>
            </a:r>
            <a:r>
              <a:rPr lang="en-US" dirty="0"/>
              <a:t>/newfoundland-</a:t>
            </a:r>
            <a:r>
              <a:rPr lang="en-US" dirty="0" err="1"/>
              <a:t>labrador</a:t>
            </a:r>
            <a:r>
              <a:rPr lang="en-US" dirty="0"/>
              <a:t>/nl-covid-schools-1.5926436</a:t>
            </a:r>
          </a:p>
        </p:txBody>
      </p:sp>
    </p:spTree>
    <p:extLst>
      <p:ext uri="{BB962C8B-B14F-4D97-AF65-F5344CB8AC3E}">
        <p14:creationId xmlns:p14="http://schemas.microsoft.com/office/powerpoint/2010/main" val="4919523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77DAFB-0052-393F-C699-AE61BC695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Ecological forecasting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BF88AC-3490-55FA-A0D4-64339FFCC0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3025" y="1872171"/>
            <a:ext cx="8282609" cy="496757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7E69460-A80B-BF56-A6E4-CCCC9B668E45}"/>
              </a:ext>
            </a:extLst>
          </p:cNvPr>
          <p:cNvSpPr txBox="1"/>
          <p:nvPr/>
        </p:nvSpPr>
        <p:spPr>
          <a:xfrm>
            <a:off x="7706992" y="6470413"/>
            <a:ext cx="3320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Ch17_Uncertainty_Analysis.Rmd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DDECA1-1B4E-C970-D465-5BE66A9CCCAF}"/>
              </a:ext>
            </a:extLst>
          </p:cNvPr>
          <p:cNvSpPr txBox="1"/>
          <p:nvPr/>
        </p:nvSpPr>
        <p:spPr>
          <a:xfrm>
            <a:off x="10130321" y="2429164"/>
            <a:ext cx="124425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s: site</a:t>
            </a:r>
          </a:p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t: time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69DCFB-B810-50E9-3DA4-FE59D7BE1A30}"/>
              </a:ext>
            </a:extLst>
          </p:cNvPr>
          <p:cNvSpPr txBox="1"/>
          <p:nvPr/>
        </p:nvSpPr>
        <p:spPr>
          <a:xfrm>
            <a:off x="2590375" y="1477963"/>
            <a:ext cx="59859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Observed population size, No[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s,t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70C7F7-AA48-CA7E-F9D2-E6D9887DF9B9}"/>
              </a:ext>
            </a:extLst>
          </p:cNvPr>
          <p:cNvSpPr txBox="1"/>
          <p:nvPr/>
        </p:nvSpPr>
        <p:spPr>
          <a:xfrm>
            <a:off x="291547" y="6470413"/>
            <a:ext cx="3506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Dietz 2017. Ecological forecasting.</a:t>
            </a:r>
          </a:p>
        </p:txBody>
      </p:sp>
    </p:spTree>
    <p:extLst>
      <p:ext uri="{BB962C8B-B14F-4D97-AF65-F5344CB8AC3E}">
        <p14:creationId xmlns:p14="http://schemas.microsoft.com/office/powerpoint/2010/main" val="7519334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0033BE-3E8E-D8AD-8095-4324F80C5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COVID-19 cases by geographic region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C4B25A-3ABC-6A91-CE54-1E590D5F75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044" y="1115289"/>
            <a:ext cx="7474226" cy="574271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12C6F03-3568-2BBF-014B-9126064BC416}"/>
              </a:ext>
            </a:extLst>
          </p:cNvPr>
          <p:cNvSpPr txBox="1"/>
          <p:nvPr/>
        </p:nvSpPr>
        <p:spPr>
          <a:xfrm>
            <a:off x="8004314" y="5639416"/>
            <a:ext cx="40551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Weekly epidemiological summary. COVID-19 in Ontario: Focus on May 23, 2021 to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May 29, 2021. Public Health Ontario.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link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46092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27DF1C7-7D39-A6F5-5F25-5942CBE563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081" y="710393"/>
            <a:ext cx="9584083" cy="6147607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F2FE9AD3-F10F-EA37-F58B-84CF0CF4A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Deterministic forecast for site, s=6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3C742F-7F9D-C461-DAAE-C08787EB47CE}"/>
              </a:ext>
            </a:extLst>
          </p:cNvPr>
          <p:cNvSpPr txBox="1"/>
          <p:nvPr/>
        </p:nvSpPr>
        <p:spPr>
          <a:xfrm>
            <a:off x="7706992" y="6470413"/>
            <a:ext cx="3320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Ch17_Uncertainty_Analysis.Rmd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BFDA35-D20D-B131-F297-D712A9E4252D}"/>
              </a:ext>
            </a:extLst>
          </p:cNvPr>
          <p:cNvSpPr txBox="1"/>
          <p:nvPr/>
        </p:nvSpPr>
        <p:spPr>
          <a:xfrm>
            <a:off x="291547" y="6470413"/>
            <a:ext cx="3506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Dietz 2017. Ecological forecasting.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4603F09-228A-4E9B-DF5B-A3BBF25DC9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7099" y="4082534"/>
            <a:ext cx="3798901" cy="41976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DD7278C-B0A0-332A-2EBA-EAC8A6B88381}"/>
              </a:ext>
            </a:extLst>
          </p:cNvPr>
          <p:cNvSpPr txBox="1"/>
          <p:nvPr/>
        </p:nvSpPr>
        <p:spPr>
          <a:xfrm>
            <a:off x="6555464" y="4040637"/>
            <a:ext cx="19704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Process model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92407E6-6417-2479-BB70-2BBCE0582D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7099" y="4711700"/>
            <a:ext cx="4258365" cy="31605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41730DC-BEB4-781B-144B-77465C9DC070}"/>
              </a:ext>
            </a:extLst>
          </p:cNvPr>
          <p:cNvSpPr txBox="1"/>
          <p:nvPr/>
        </p:nvSpPr>
        <p:spPr>
          <a:xfrm>
            <a:off x="6590676" y="4588993"/>
            <a:ext cx="4718792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Random effect, driver (precipitation)</a:t>
            </a:r>
          </a:p>
        </p:txBody>
      </p:sp>
    </p:spTree>
    <p:extLst>
      <p:ext uri="{BB962C8B-B14F-4D97-AF65-F5344CB8AC3E}">
        <p14:creationId xmlns:p14="http://schemas.microsoft.com/office/powerpoint/2010/main" val="25560454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4B8CA5F-24EE-6948-178C-5905EDBF4A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513" y="766970"/>
            <a:ext cx="9841194" cy="6091030"/>
          </a:xfrm>
          <a:prstGeom prst="rect">
            <a:avLst/>
          </a:prstGeom>
        </p:spPr>
      </p:pic>
      <p:sp>
        <p:nvSpPr>
          <p:cNvPr id="10" name="Title 4">
            <a:extLst>
              <a:ext uri="{FF2B5EF4-FFF2-40B4-BE49-F238E27FC236}">
                <a16:creationId xmlns:a16="http://schemas.microsoft.com/office/drawing/2014/main" id="{69581684-DC2B-70F3-77BC-7CD4D3C848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1325563"/>
          </a:xfrm>
        </p:spPr>
        <p:txBody>
          <a:bodyPr/>
          <a:lstStyle/>
          <a:p>
            <a:r>
              <a:rPr lang="en-US" dirty="0"/>
              <a:t>Sources of uncertainty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6255A78-C9FD-C30F-E482-AF194BFB52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7296" y="2043509"/>
            <a:ext cx="2108200" cy="13716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4150D9B-4324-8217-4176-CCC123A50157}"/>
              </a:ext>
            </a:extLst>
          </p:cNvPr>
          <p:cNvSpPr txBox="1"/>
          <p:nvPr/>
        </p:nvSpPr>
        <p:spPr>
          <a:xfrm>
            <a:off x="7706992" y="6470413"/>
            <a:ext cx="3320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Ch17_Uncertainty_Analysis.Rmd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5E472E9-9869-C2A3-254E-89B53DF72FF7}"/>
              </a:ext>
            </a:extLst>
          </p:cNvPr>
          <p:cNvSpPr txBox="1"/>
          <p:nvPr/>
        </p:nvSpPr>
        <p:spPr>
          <a:xfrm>
            <a:off x="291547" y="6470413"/>
            <a:ext cx="3506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Dietz 2017. Ecological forecasting.</a:t>
            </a:r>
          </a:p>
        </p:txBody>
      </p:sp>
    </p:spTree>
    <p:extLst>
      <p:ext uri="{BB962C8B-B14F-4D97-AF65-F5344CB8AC3E}">
        <p14:creationId xmlns:p14="http://schemas.microsoft.com/office/powerpoint/2010/main" val="5800405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FFB1711-2F3E-ACE6-AA85-03AB1BAD93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6159" y="1343818"/>
            <a:ext cx="7865196" cy="5495927"/>
          </a:xfrm>
          <a:prstGeom prst="rect">
            <a:avLst/>
          </a:prstGeom>
        </p:spPr>
      </p:pic>
      <p:sp>
        <p:nvSpPr>
          <p:cNvPr id="8" name="Title 4">
            <a:extLst>
              <a:ext uri="{FF2B5EF4-FFF2-40B4-BE49-F238E27FC236}">
                <a16:creationId xmlns:a16="http://schemas.microsoft.com/office/drawing/2014/main" id="{4EEFA912-686B-88F7-8080-01DAD6B930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1325563"/>
          </a:xfrm>
        </p:spPr>
        <p:txBody>
          <a:bodyPr/>
          <a:lstStyle/>
          <a:p>
            <a:r>
              <a:rPr lang="en-US" dirty="0"/>
              <a:t>Sources of uncertainty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581A05-6C9E-F06B-172C-2E0CA4EB877C}"/>
              </a:ext>
            </a:extLst>
          </p:cNvPr>
          <p:cNvSpPr txBox="1"/>
          <p:nvPr/>
        </p:nvSpPr>
        <p:spPr>
          <a:xfrm>
            <a:off x="7706992" y="6470413"/>
            <a:ext cx="3320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Ch17_Uncertainty_Analysis.Rmd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2E05AA-CBAC-8376-C697-80C0EA942F72}"/>
              </a:ext>
            </a:extLst>
          </p:cNvPr>
          <p:cNvSpPr txBox="1"/>
          <p:nvPr/>
        </p:nvSpPr>
        <p:spPr>
          <a:xfrm>
            <a:off x="291547" y="6470413"/>
            <a:ext cx="3506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Dietz 2017. Ecological forecasting.</a:t>
            </a:r>
          </a:p>
        </p:txBody>
      </p:sp>
    </p:spTree>
    <p:extLst>
      <p:ext uri="{BB962C8B-B14F-4D97-AF65-F5344CB8AC3E}">
        <p14:creationId xmlns:p14="http://schemas.microsoft.com/office/powerpoint/2010/main" val="22987564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6ED205-30B0-E38D-3AD1-AE25827B0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Process-based vs. fit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995941-FC71-54B0-05B8-E05E264E7D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2456514"/>
            <a:ext cx="11750040" cy="438323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 argument for process-based:</a:t>
            </a:r>
          </a:p>
          <a:p>
            <a:r>
              <a:rPr lang="en-US" dirty="0"/>
              <a:t>Decision-makers need a justification based on a process</a:t>
            </a:r>
          </a:p>
          <a:p>
            <a:r>
              <a:rPr lang="en-US" dirty="0"/>
              <a:t>Parameters have a meaning, useful derived </a:t>
            </a:r>
            <a:r>
              <a:rPr lang="en-US"/>
              <a:t>data products</a:t>
            </a:r>
            <a:endParaRPr lang="en-US" dirty="0"/>
          </a:p>
          <a:p>
            <a:r>
              <a:rPr lang="en-US" dirty="0"/>
              <a:t>Out-of-sample prediction</a:t>
            </a:r>
          </a:p>
          <a:p>
            <a:r>
              <a:rPr lang="en-US" dirty="0"/>
              <a:t>Counterfactual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53EB3A-F373-64E9-6F9B-8B3E1E7ED41F}"/>
              </a:ext>
            </a:extLst>
          </p:cNvPr>
          <p:cNvSpPr txBox="1"/>
          <p:nvPr/>
        </p:nvSpPr>
        <p:spPr>
          <a:xfrm>
            <a:off x="2041895" y="886854"/>
            <a:ext cx="282962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Mechanistic</a:t>
            </a:r>
          </a:p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epidemiological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78DD8A-B918-5375-5655-9927B40461C1}"/>
              </a:ext>
            </a:extLst>
          </p:cNvPr>
          <p:cNvSpPr txBox="1"/>
          <p:nvPr/>
        </p:nvSpPr>
        <p:spPr>
          <a:xfrm>
            <a:off x="7760849" y="886854"/>
            <a:ext cx="323999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Phenomenological</a:t>
            </a:r>
          </a:p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Machine learning</a:t>
            </a:r>
          </a:p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Statistical</a:t>
            </a:r>
          </a:p>
        </p:txBody>
      </p:sp>
    </p:spTree>
    <p:extLst>
      <p:ext uri="{BB962C8B-B14F-4D97-AF65-F5344CB8AC3E}">
        <p14:creationId xmlns:p14="http://schemas.microsoft.com/office/powerpoint/2010/main" val="41927043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72C8E-F859-F697-4241-8E676EFA9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296" y="365125"/>
            <a:ext cx="11741426" cy="1325563"/>
          </a:xfrm>
        </p:spPr>
        <p:txBody>
          <a:bodyPr/>
          <a:lstStyle/>
          <a:p>
            <a:pPr algn="ctr"/>
            <a:r>
              <a:rPr lang="en-US" b="1" dirty="0"/>
              <a:t>Population biology, deterministic dynamical systems, mechanistic models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945016-49DF-A4ED-6935-D37755758E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897" y="1768708"/>
            <a:ext cx="8680174" cy="354528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7F8E42F-D5F8-7171-AB24-1D01DE7DA6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258" y="5908890"/>
            <a:ext cx="4422803" cy="74139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5B92C65-B9D4-8501-BAFF-A5BF688E0B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9770" y="5994951"/>
            <a:ext cx="4597400" cy="50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0ED6B33-589C-189C-46B3-C3F903CE9BE1}"/>
              </a:ext>
            </a:extLst>
          </p:cNvPr>
          <p:cNvSpPr txBox="1"/>
          <p:nvPr/>
        </p:nvSpPr>
        <p:spPr>
          <a:xfrm>
            <a:off x="671065" y="5207351"/>
            <a:ext cx="4006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Dietz 2017. Ecological forecasting. Ch 2.</a:t>
            </a:r>
          </a:p>
        </p:txBody>
      </p:sp>
      <p:pic>
        <p:nvPicPr>
          <p:cNvPr id="1026" name="Picture 2" descr="Front Cover">
            <a:extLst>
              <a:ext uri="{FF2B5EF4-FFF2-40B4-BE49-F238E27FC236}">
                <a16:creationId xmlns:a16="http://schemas.microsoft.com/office/drawing/2014/main" id="{2B10D8D1-8DF3-EB27-B388-37666E6842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4956" y="1307695"/>
            <a:ext cx="1625600" cy="20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EAE4C52-4209-A804-EF57-156B3C4517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7534" y="3510326"/>
            <a:ext cx="1560443" cy="2304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6647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C2D099-3FE6-2F4E-AFD9-4863CFE68B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Schedule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41955C-7647-FB84-007E-C1CC6BFE20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7870" y="2241274"/>
            <a:ext cx="11750040" cy="3775213"/>
          </a:xfrm>
        </p:spPr>
        <p:txBody>
          <a:bodyPr/>
          <a:lstStyle/>
          <a:p>
            <a:r>
              <a:rPr lang="en-US" dirty="0"/>
              <a:t>Chapter 6: Characterizing uncertainty (Tuesday PM)</a:t>
            </a:r>
          </a:p>
          <a:p>
            <a:r>
              <a:rPr lang="en-US" dirty="0"/>
              <a:t>Chapter 8: Latent and state-space models (Wednesday PM)</a:t>
            </a:r>
          </a:p>
          <a:p>
            <a:r>
              <a:rPr lang="en-US" dirty="0"/>
              <a:t>Chapter 9: Fusing data sources (Wednesday PM)</a:t>
            </a:r>
          </a:p>
          <a:p>
            <a:r>
              <a:rPr lang="en-US" dirty="0"/>
              <a:t>Chapter 11: Propagating uncertainty (Thursday PM)</a:t>
            </a:r>
          </a:p>
        </p:txBody>
      </p:sp>
    </p:spTree>
    <p:extLst>
      <p:ext uri="{BB962C8B-B14F-4D97-AF65-F5344CB8AC3E}">
        <p14:creationId xmlns:p14="http://schemas.microsoft.com/office/powerpoint/2010/main" val="10707327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458EB-61D6-6E10-2AA2-5D95CDCA38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parameterization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E635DA-5247-AEC0-AE36-94206C5261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1725" y="2604606"/>
            <a:ext cx="9108550" cy="19431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r = b – d</a:t>
            </a:r>
          </a:p>
          <a:p>
            <a:r>
              <a:rPr lang="en-US" dirty="0"/>
              <a:t>b: births per individual per time step</a:t>
            </a:r>
          </a:p>
          <a:p>
            <a:r>
              <a:rPr lang="en-US" dirty="0"/>
              <a:t>d: fraction of the population that dies per time step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CA49BF-7E3B-753D-5A32-3B84FBA98C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1725" y="5474255"/>
            <a:ext cx="5095816" cy="8542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20B5E6B-661A-046B-13F8-B452413109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1725" y="1749288"/>
            <a:ext cx="5351971" cy="591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8741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41374B-6AB7-A3D5-036C-1E661655C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Simple parameterization approach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E8DFF2-3682-00F1-DA66-702CEE1BD8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6916" y="1802296"/>
            <a:ext cx="12575266" cy="4333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9534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6A790F-7AA3-A7E1-2F8C-100D69638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parameterization approach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8B7B16-DFFB-1FF5-219C-6E7EC3D474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017" y="1227846"/>
            <a:ext cx="10358454" cy="49947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ABEFEF6-E3EC-6627-2043-A77F65791EA4}"/>
              </a:ext>
            </a:extLst>
          </p:cNvPr>
          <p:cNvSpPr txBox="1"/>
          <p:nvPr/>
        </p:nvSpPr>
        <p:spPr>
          <a:xfrm>
            <a:off x="291547" y="6470413"/>
            <a:ext cx="6167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Otto &amp; Day 2007. A biologists guide to mathematical modelling.</a:t>
            </a:r>
          </a:p>
        </p:txBody>
      </p:sp>
    </p:spTree>
    <p:extLst>
      <p:ext uri="{BB962C8B-B14F-4D97-AF65-F5344CB8AC3E}">
        <p14:creationId xmlns:p14="http://schemas.microsoft.com/office/powerpoint/2010/main" val="8951143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5E8276B-20F1-4CD4-3EFF-89D1B90B79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9148" y="1023550"/>
            <a:ext cx="8242852" cy="53394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86A790F-7AA3-A7E1-2F8C-100D69638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parameterization approach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BEFEF6-E3EC-6627-2043-A77F65791EA4}"/>
              </a:ext>
            </a:extLst>
          </p:cNvPr>
          <p:cNvSpPr txBox="1"/>
          <p:nvPr/>
        </p:nvSpPr>
        <p:spPr>
          <a:xfrm>
            <a:off x="291547" y="6470413"/>
            <a:ext cx="11282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Hurford &amp;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Watmough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2021. Don’t wait; re-escalate: delayed action results in longer duration of COVID-19 restrictions.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00FFBCD-ABC7-3393-8DEE-1A7899760E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660" y="1332226"/>
            <a:ext cx="4820202" cy="2033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8813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6A790F-7AA3-A7E1-2F8C-100D69638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parameterization approach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BEFEF6-E3EC-6627-2043-A77F65791EA4}"/>
              </a:ext>
            </a:extLst>
          </p:cNvPr>
          <p:cNvSpPr txBox="1"/>
          <p:nvPr/>
        </p:nvSpPr>
        <p:spPr>
          <a:xfrm>
            <a:off x="291547" y="6470413"/>
            <a:ext cx="11340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Hurford &amp;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Watmough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2021. Don’t wait; re-escalate: delayed action results in longer duration of COVID-19 restrictions.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93B4DB-B3CF-7084-780E-44BA7E0730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888" y="1343818"/>
            <a:ext cx="11196224" cy="4968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9661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6A790F-7AA3-A7E1-2F8C-100D69638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parameterization approach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558A9BF-0E7A-AA26-4515-C656F87621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314"/>
          <a:stretch/>
        </p:blipFill>
        <p:spPr>
          <a:xfrm>
            <a:off x="1166191" y="1293615"/>
            <a:ext cx="9174008" cy="497466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CAB6117-EF3B-C708-CC8B-BF37E8F26277}"/>
              </a:ext>
            </a:extLst>
          </p:cNvPr>
          <p:cNvSpPr txBox="1"/>
          <p:nvPr/>
        </p:nvSpPr>
        <p:spPr>
          <a:xfrm>
            <a:off x="291547" y="6470413"/>
            <a:ext cx="11340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Hurford &amp;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Watmough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2021. Don’t wait; re-escalate: delayed action results in longer duration of COVID-19 restrictions.</a:t>
            </a:r>
          </a:p>
        </p:txBody>
      </p:sp>
    </p:spTree>
    <p:extLst>
      <p:ext uri="{BB962C8B-B14F-4D97-AF65-F5344CB8AC3E}">
        <p14:creationId xmlns:p14="http://schemas.microsoft.com/office/powerpoint/2010/main" val="3407217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6A790F-7AA3-A7E1-2F8C-100D69638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parameterization approach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AB6117-EF3B-C708-CC8B-BF37E8F26277}"/>
              </a:ext>
            </a:extLst>
          </p:cNvPr>
          <p:cNvSpPr txBox="1"/>
          <p:nvPr/>
        </p:nvSpPr>
        <p:spPr>
          <a:xfrm>
            <a:off x="0" y="6488668"/>
            <a:ext cx="11063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Hurford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et al. 2021. </a:t>
            </a:r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Modelling the impact of travel restrictions on COVID-19 cases in Newfoundland and Labrador</a:t>
            </a:r>
          </a:p>
        </p:txBody>
      </p:sp>
      <p:pic>
        <p:nvPicPr>
          <p:cNvPr id="1026" name="Picture 2" descr="Figure 2. ">
            <a:extLst>
              <a:ext uri="{FF2B5EF4-FFF2-40B4-BE49-F238E27FC236}">
                <a16:creationId xmlns:a16="http://schemas.microsoft.com/office/drawing/2014/main" id="{1B05CC6D-0646-D692-B3DB-9B6DB1AE3F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6142" y="1093801"/>
            <a:ext cx="7806192" cy="5111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12680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2007 - 2010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6803</TotalTime>
  <Words>437</Words>
  <Application>Microsoft Macintosh PowerPoint</Application>
  <PresentationFormat>Widescreen</PresentationFormat>
  <Paragraphs>69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Times New Roman</vt:lpstr>
      <vt:lpstr>Office Theme</vt:lpstr>
      <vt:lpstr>Why “ecological forecasting”?</vt:lpstr>
      <vt:lpstr>Population biology, deterministic dynamical systems, mechanistic models</vt:lpstr>
      <vt:lpstr>Simple parameterization approach</vt:lpstr>
      <vt:lpstr>Simple parameterization approach</vt:lpstr>
      <vt:lpstr>Simple parameterization approach</vt:lpstr>
      <vt:lpstr>Simple parameterization approach</vt:lpstr>
      <vt:lpstr>Simple parameterization approach</vt:lpstr>
      <vt:lpstr>Simple parameterization approach</vt:lpstr>
      <vt:lpstr>Simple parameterization approach</vt:lpstr>
      <vt:lpstr>Simple parameterization approach</vt:lpstr>
      <vt:lpstr>Simple parameterization approach</vt:lpstr>
      <vt:lpstr>Sensitivity analysis</vt:lpstr>
      <vt:lpstr>Sensitivity analysis</vt:lpstr>
      <vt:lpstr>Ecological forecasting</vt:lpstr>
      <vt:lpstr>COVID-19 cases by geographic region</vt:lpstr>
      <vt:lpstr>Deterministic forecast for site, s=6</vt:lpstr>
      <vt:lpstr>Sources of uncertainty</vt:lpstr>
      <vt:lpstr>Sources of uncertainty</vt:lpstr>
      <vt:lpstr>Process-based vs. fit data</vt:lpstr>
      <vt:lpstr>Schedule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 17: Projection and Decision Support</dc:title>
  <dc:creator>Amy Hurford</dc:creator>
  <cp:lastModifiedBy>Amy Hurford</cp:lastModifiedBy>
  <cp:revision>202</cp:revision>
  <cp:lastPrinted>2023-08-10T14:04:44Z</cp:lastPrinted>
  <dcterms:created xsi:type="dcterms:W3CDTF">2023-08-03T12:26:45Z</dcterms:created>
  <dcterms:modified xsi:type="dcterms:W3CDTF">2023-08-21T16:12:30Z</dcterms:modified>
</cp:coreProperties>
</file>